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91" r:id="rId3"/>
    <p:sldId id="290" r:id="rId4"/>
    <p:sldId id="268" r:id="rId5"/>
    <p:sldId id="269" r:id="rId6"/>
    <p:sldId id="270" r:id="rId7"/>
    <p:sldId id="287" r:id="rId8"/>
    <p:sldId id="289" r:id="rId9"/>
    <p:sldId id="292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702" autoAdjust="0"/>
  </p:normalViewPr>
  <p:slideViewPr>
    <p:cSldViewPr>
      <p:cViewPr varScale="1">
        <p:scale>
          <a:sx n="120" d="100"/>
          <a:sy n="120" d="100"/>
        </p:scale>
        <p:origin x="8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3519-21CD-442A-8F47-A7897307475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7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3519-21CD-442A-8F47-A7897307475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4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3519-21CD-442A-8F47-A7897307475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-games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cWdcGwd84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30C0808-5227-4161-9E8C-392D81861AAC}"/>
              </a:ext>
            </a:extLst>
          </p:cNvPr>
          <p:cNvSpPr txBox="1"/>
          <p:nvPr/>
        </p:nvSpPr>
        <p:spPr>
          <a:xfrm>
            <a:off x="5004048" y="5805264"/>
            <a:ext cx="7920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600" b="1" dirty="0"/>
              <a:t>EL</a:t>
            </a:r>
          </a:p>
          <a:p>
            <a:r>
              <a:rPr lang="de-DE" b="1" dirty="0"/>
              <a:t>Greek</a:t>
            </a:r>
          </a:p>
        </p:txBody>
      </p:sp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700" b="1" dirty="0">
                <a:solidFill>
                  <a:schemeClr val="accent6">
                    <a:lumMod val="75000"/>
                  </a:schemeClr>
                </a:solidFill>
              </a:rPr>
              <a:t>Το αποτέλεσμα είναι: Παίζεις Παιχνίδια και μαθαίνεις πιο εύκολα Μαθηματικά!</a:t>
            </a:r>
          </a:p>
          <a:p>
            <a:pPr algn="ctr"/>
            <a:r>
              <a:rPr lang="el-GR" sz="1700" b="1" dirty="0">
                <a:solidFill>
                  <a:schemeClr val="accent6">
                    <a:lumMod val="75000"/>
                  </a:schemeClr>
                </a:solidFill>
              </a:rPr>
              <a:t>Η ιστοσελίδα του προγράμματος μας θα σε βοηθήσει:</a:t>
            </a:r>
            <a:r>
              <a:rPr lang="de-DE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700" b="1" dirty="0">
                <a:hlinkClick r:id="rId2"/>
              </a:rPr>
              <a:t>www.math-games.eu</a:t>
            </a:r>
            <a:r>
              <a:rPr lang="de-DE" sz="1700" b="1" dirty="0"/>
              <a:t> </a:t>
            </a:r>
            <a:endParaRPr lang="en-GB" sz="1700" b="1" dirty="0"/>
          </a:p>
        </p:txBody>
      </p:sp>
      <p:pic>
        <p:nvPicPr>
          <p:cNvPr id="7" name="Grafik 6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8FFEBC01-8EEC-4EC6-BB55-C56935C4E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78577"/>
            <a:ext cx="5543296" cy="53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94" y="513067"/>
            <a:ext cx="1267460" cy="1267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Rechteck 1"/>
          <p:cNvSpPr/>
          <p:nvPr/>
        </p:nvSpPr>
        <p:spPr>
          <a:xfrm>
            <a:off x="395536" y="2060848"/>
            <a:ext cx="2209549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Μέλη της Ομάδας</a:t>
            </a:r>
            <a:endParaRPr lang="en-US" sz="2000" b="1" dirty="0"/>
          </a:p>
          <a:p>
            <a:pPr algn="ctr"/>
            <a:r>
              <a:rPr lang="el-GR" sz="2000" b="1" dirty="0"/>
              <a:t>για το πρόγραμμα </a:t>
            </a:r>
            <a:r>
              <a:rPr lang="en-US" sz="2000" b="1" dirty="0"/>
              <a:t>Math-GAMES </a:t>
            </a:r>
          </a:p>
        </p:txBody>
      </p:sp>
      <p:sp>
        <p:nvSpPr>
          <p:cNvPr id="8" name="Rechteck 7"/>
          <p:cNvSpPr/>
          <p:nvPr/>
        </p:nvSpPr>
        <p:spPr>
          <a:xfrm>
            <a:off x="3275856" y="2060848"/>
            <a:ext cx="2304256" cy="1872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Εκπαιδευτές στην Ευρώπη, οι οποίοι διδάσκουν τα βασικά στα Μαθηματικά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6228184" y="2060848"/>
            <a:ext cx="2592288" cy="1872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Σπουδαστές στην Ευρώπη, οι οποίοι παρακολουθούν μαθήματα για τα βασικά στα Μαθηματικά</a:t>
            </a:r>
            <a:endParaRPr lang="en-US" sz="2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16876" y="3933056"/>
            <a:ext cx="2382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Ειδικοί από 10 χώρες δουλεύουν πάνω στο υλικό για το πρόγραμμα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Math-GAMES</a:t>
            </a:r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Τα πάντα είναι διαθέσιμα για κατέβασμα στην ιστοσελίδα: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www.math-games.eu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στις εξής γλώσσες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BG, DE, EN, ES, EL, FR, IT, RO, VA, TR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203848" y="3933056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3">
                    <a:lumMod val="75000"/>
                  </a:schemeClr>
                </a:solidFill>
              </a:rPr>
              <a:t>Εκπαιδευτές στην Ευρώπη, που εργάζονται στην Εκπαίδευση Ενηλίκων ή σε άλλα εκπαιδευτικά πεδία με ανθρώπους που θέλουν να μάθουν τα βασικά στα Μαθηματικά, μπορούν να χρησιμοποιήσουν το διδακτικό υλικό των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Math-GAMES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156176" y="3933056"/>
            <a:ext cx="28083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6">
                    <a:lumMod val="75000"/>
                  </a:schemeClr>
                </a:solidFill>
              </a:rPr>
              <a:t>Σπουδαστές στην Ευρώπη που θέλουν να μάθουν τα βασικά στα Μαθηματικά, π.χ.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>
                    <a:lumMod val="75000"/>
                  </a:schemeClr>
                </a:solidFill>
              </a:rPr>
              <a:t>Ενήλικες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sz="1400" dirty="0">
                <a:solidFill>
                  <a:schemeClr val="accent6">
                    <a:lumMod val="75000"/>
                  </a:schemeClr>
                </a:solidFill>
              </a:rPr>
              <a:t>ηλικιωμένοι και νέοι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>
                    <a:lumMod val="75000"/>
                  </a:schemeClr>
                </a:solidFill>
              </a:rPr>
              <a:t>Μετανάστες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>
                    <a:lumMod val="75000"/>
                  </a:schemeClr>
                </a:solidFill>
              </a:rPr>
              <a:t>Άνθρωποι που δεν είχαν την ευκαιρία να πάνε σχολείο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>
                    <a:lumMod val="75000"/>
                  </a:schemeClr>
                </a:solidFill>
              </a:rPr>
              <a:t>Άνθρωποι που έχουν ξεχάσει τις μαθηματικές τους γνώσεις αλλά τους χρειάζονται στο επάγγελμά τους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5148064" y="529045"/>
            <a:ext cx="36724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" dirty="0"/>
              <a:t>Πώς τα παιχνίδια μπορούν να βοηθήσουν στην </a:t>
            </a:r>
            <a:r>
              <a:rPr lang="en-US" sz="1500" dirty="0"/>
              <a:t> </a:t>
            </a:r>
            <a:r>
              <a:rPr lang="el-GR" sz="1500" dirty="0"/>
              <a:t>απόκτηση Μαθηματικής Γνώσης</a:t>
            </a:r>
            <a:r>
              <a:rPr lang="en-US" sz="1500" dirty="0"/>
              <a:t> </a:t>
            </a:r>
          </a:p>
          <a:p>
            <a:pPr marL="285750" indent="-285750">
              <a:buFontTx/>
              <a:buChar char="-"/>
            </a:pPr>
            <a:r>
              <a:rPr lang="el-GR" sz="1500" dirty="0"/>
              <a:t>Μαθαίνεις να μετράς και να υπολογίζεις</a:t>
            </a:r>
            <a:r>
              <a:rPr lang="en-US" sz="1500" dirty="0"/>
              <a:t> </a:t>
            </a:r>
          </a:p>
          <a:p>
            <a:pPr marL="285750" indent="-285750">
              <a:buFontTx/>
              <a:buChar char="-"/>
            </a:pPr>
            <a:r>
              <a:rPr lang="el-GR" sz="1500" dirty="0"/>
              <a:t>Μαθαίνεις τα βασικά στα Μαθηματικά, τη Στατιστική και τη Γεωμετρία</a:t>
            </a:r>
            <a:endParaRPr lang="en-US" sz="1500" dirty="0"/>
          </a:p>
        </p:txBody>
      </p:sp>
      <p:sp>
        <p:nvSpPr>
          <p:cNvPr id="46" name="Textfeld 45"/>
          <p:cNvSpPr txBox="1"/>
          <p:nvPr/>
        </p:nvSpPr>
        <p:spPr>
          <a:xfrm>
            <a:off x="339334" y="40466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Οι 3 Ομάδες Στόχοι του Ευρωπαϊκού Προγράμματος </a:t>
            </a:r>
            <a:r>
              <a:rPr lang="en-US" sz="2000" b="1" dirty="0"/>
              <a:t>Erasmus+ Math-GAMES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2605085" y="2672916"/>
            <a:ext cx="785437" cy="8280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feil nach rechts 24"/>
          <p:cNvSpPr/>
          <p:nvPr/>
        </p:nvSpPr>
        <p:spPr>
          <a:xfrm>
            <a:off x="5580113" y="2658745"/>
            <a:ext cx="792088" cy="82809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/>
      <p:bldP spid="26" grpId="0"/>
      <p:bldP spid="27" grpId="0"/>
      <p:bldP spid="45" grpId="0"/>
      <p:bldP spid="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erade Verbindung 38"/>
          <p:cNvCxnSpPr/>
          <p:nvPr/>
        </p:nvCxnSpPr>
        <p:spPr>
          <a:xfrm>
            <a:off x="3342446" y="2752186"/>
            <a:ext cx="10836" cy="319709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1267460" cy="1267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Rechteck 1"/>
          <p:cNvSpPr/>
          <p:nvPr/>
        </p:nvSpPr>
        <p:spPr>
          <a:xfrm>
            <a:off x="323528" y="1556792"/>
            <a:ext cx="2713606" cy="1250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Math</a:t>
            </a:r>
            <a:r>
              <a:rPr lang="de-DE" sz="2000" b="1" dirty="0"/>
              <a:t>-GAMES </a:t>
            </a:r>
            <a:endParaRPr lang="el-GR" sz="2000" b="1" dirty="0"/>
          </a:p>
          <a:p>
            <a:pPr algn="ctr"/>
            <a:r>
              <a:rPr lang="el-GR" sz="2000" b="1" dirty="0"/>
              <a:t>Συλλογή</a:t>
            </a:r>
            <a:endParaRPr lang="de-DE" sz="2000" b="1" dirty="0"/>
          </a:p>
          <a:p>
            <a:pPr algn="ctr"/>
            <a:r>
              <a:rPr lang="el-GR" sz="1400" dirty="0"/>
              <a:t>Βιβλία &amp; Ψηφιακό Βιβλίο</a:t>
            </a:r>
          </a:p>
          <a:p>
            <a:pPr algn="ctr"/>
            <a:r>
              <a:rPr lang="de-DE" sz="1400" dirty="0"/>
              <a:t>(</a:t>
            </a:r>
            <a:r>
              <a:rPr lang="el-GR" sz="1400" dirty="0"/>
              <a:t>σε</a:t>
            </a:r>
            <a:r>
              <a:rPr lang="de-DE" sz="1400" dirty="0"/>
              <a:t> 9 </a:t>
            </a:r>
            <a:r>
              <a:rPr lang="el-GR" sz="1400" dirty="0"/>
              <a:t>γλώσσες</a:t>
            </a:r>
            <a:r>
              <a:rPr lang="de-DE" sz="1400" dirty="0"/>
              <a:t>)</a:t>
            </a:r>
            <a:endParaRPr lang="en-US" sz="1400" dirty="0"/>
          </a:p>
        </p:txBody>
      </p:sp>
      <p:sp>
        <p:nvSpPr>
          <p:cNvPr id="8" name="Rechteck 7"/>
          <p:cNvSpPr/>
          <p:nvPr/>
        </p:nvSpPr>
        <p:spPr>
          <a:xfrm>
            <a:off x="3275856" y="1556792"/>
            <a:ext cx="2592288" cy="12528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Math-GAMES </a:t>
            </a:r>
          </a:p>
          <a:p>
            <a:pPr algn="ctr"/>
            <a:r>
              <a:rPr lang="el-GR" sz="2000" b="1" dirty="0"/>
              <a:t>Οδηγός</a:t>
            </a:r>
            <a:endParaRPr lang="de-DE" sz="2000" b="1" dirty="0"/>
          </a:p>
          <a:p>
            <a:pPr algn="ctr"/>
            <a:r>
              <a:rPr lang="el-GR" sz="1400" dirty="0"/>
              <a:t>Βιβλία &amp; Ψηφιακό Βιβλίο</a:t>
            </a:r>
          </a:p>
          <a:p>
            <a:pPr algn="ctr"/>
            <a:r>
              <a:rPr lang="de-DE" sz="1400" dirty="0"/>
              <a:t>(</a:t>
            </a:r>
            <a:r>
              <a:rPr lang="el-GR" sz="1400" dirty="0"/>
              <a:t>σε</a:t>
            </a:r>
            <a:r>
              <a:rPr lang="de-DE" sz="1400" dirty="0"/>
              <a:t> 9 </a:t>
            </a:r>
            <a:r>
              <a:rPr lang="el-GR" sz="1400" dirty="0"/>
              <a:t>γλώσσες</a:t>
            </a:r>
            <a:r>
              <a:rPr lang="de-DE" sz="1400" dirty="0"/>
              <a:t>)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6012160" y="1556792"/>
            <a:ext cx="2808312" cy="12528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Math-GAMES</a:t>
            </a:r>
          </a:p>
          <a:p>
            <a:pPr algn="ctr"/>
            <a:r>
              <a:rPr lang="el-GR" sz="2000" b="1" dirty="0"/>
              <a:t>Σεμινάριο Κατάρτισης Εκπαιδευτικών</a:t>
            </a:r>
            <a:endParaRPr lang="de-DE" sz="2000" b="1" dirty="0"/>
          </a:p>
          <a:p>
            <a:pPr algn="ctr"/>
            <a:r>
              <a:rPr lang="el-GR" sz="1400" dirty="0"/>
              <a:t>Σεμινάριο και </a:t>
            </a:r>
            <a:r>
              <a:rPr lang="el-GR" sz="1400" dirty="0" err="1"/>
              <a:t>Ηλ</a:t>
            </a:r>
            <a:r>
              <a:rPr lang="el-GR" sz="1400" dirty="0"/>
              <a:t>. Παρουσίαση</a:t>
            </a:r>
          </a:p>
          <a:p>
            <a:pPr algn="ctr"/>
            <a:r>
              <a:rPr lang="de-DE" sz="1400" dirty="0"/>
              <a:t>(</a:t>
            </a:r>
            <a:r>
              <a:rPr lang="el-GR" sz="1400" dirty="0"/>
              <a:t>σε </a:t>
            </a:r>
            <a:r>
              <a:rPr lang="de-DE" sz="1400" dirty="0"/>
              <a:t>EN)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7" y="2791421"/>
            <a:ext cx="22388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Περισσότερα από </a:t>
            </a:r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 </a:t>
            </a:r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παιχνίδια με περιγραφές </a:t>
            </a:r>
            <a:endParaRPr lang="de-D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Κανόνες</a:t>
            </a:r>
            <a:endParaRPr lang="de-D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Εικόνες</a:t>
            </a:r>
            <a:endParaRPr lang="de-D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Γραφικά</a:t>
            </a:r>
            <a:endParaRPr lang="de-D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Σχέση με τα Μαθηματικά 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23528" y="4617131"/>
            <a:ext cx="2238898" cy="32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Βίντεο στο</a:t>
            </a:r>
            <a:r>
              <a:rPr lang="de-DE" dirty="0"/>
              <a:t> YouTube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323528" y="5054593"/>
            <a:ext cx="2238898" cy="4696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Συζήτηση στο </a:t>
            </a:r>
            <a:r>
              <a:rPr lang="de-DE" dirty="0"/>
              <a:t>Facebook</a:t>
            </a:r>
            <a:endParaRPr lang="en-US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2915816" y="2795510"/>
            <a:ext cx="10836" cy="31250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feil nach rechts 18"/>
          <p:cNvSpPr/>
          <p:nvPr/>
        </p:nvSpPr>
        <p:spPr>
          <a:xfrm flipH="1">
            <a:off x="2562424" y="5094090"/>
            <a:ext cx="353389" cy="2090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3419872" y="2795510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3">
                    <a:lumMod val="75000"/>
                  </a:schemeClr>
                </a:solidFill>
              </a:rPr>
              <a:t>Κατευθυντήριες γραμμές για κάθε παιχνίδι σχετικές πάντα με τα Μαθηματικά</a:t>
            </a:r>
            <a:endParaRPr lang="de-DE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3">
                    <a:lumMod val="75000"/>
                  </a:schemeClr>
                </a:solidFill>
              </a:rPr>
              <a:t>Διδακτικές και Μεθοδολογικές σημειώσεις για τους εκπαιδευτές</a:t>
            </a:r>
            <a:endParaRPr lang="de-DE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3">
                    <a:lumMod val="75000"/>
                  </a:schemeClr>
                </a:solidFill>
              </a:rPr>
              <a:t>Βήμα-Βήμα δομή κάθε μαθήματος</a:t>
            </a:r>
            <a:endParaRPr lang="de-DE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3">
                    <a:lumMod val="75000"/>
                  </a:schemeClr>
                </a:solidFill>
              </a:rPr>
              <a:t>Υποδείγματα των παιχνιδιών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3">
                    <a:lumMod val="75000"/>
                  </a:schemeClr>
                </a:solidFill>
              </a:rPr>
              <a:t>Πώς να κατασκευάσουν μόνοι τους τα παιχνίδια</a:t>
            </a:r>
            <a:endParaRPr lang="de-DE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516216" y="2798948"/>
            <a:ext cx="2304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Σεμινάριο Κατάρτισης των Εκπαιδευτικών για να δουλέψουν με το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Math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-GAMES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Διδακτικές και Μεθοδολογικές σημειώσεις για τους εκπαιδευτές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Βήμα-Βήμα δομή κάθε μαθήματος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Υποδείγματα των παιχνιδιών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Πώς να κατασκευάσουν μόνοι τους τα παιχνίδια</a:t>
            </a:r>
          </a:p>
        </p:txBody>
      </p:sp>
      <p:cxnSp>
        <p:nvCxnSpPr>
          <p:cNvPr id="29" name="Gerade Verbindung 28"/>
          <p:cNvCxnSpPr/>
          <p:nvPr/>
        </p:nvCxnSpPr>
        <p:spPr>
          <a:xfrm flipH="1">
            <a:off x="6156175" y="2795510"/>
            <a:ext cx="1" cy="312508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Pfeil nach rechts 30"/>
          <p:cNvSpPr/>
          <p:nvPr/>
        </p:nvSpPr>
        <p:spPr>
          <a:xfrm>
            <a:off x="6156176" y="5092169"/>
            <a:ext cx="360040" cy="2090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feil nach rechts 37"/>
          <p:cNvSpPr/>
          <p:nvPr/>
        </p:nvSpPr>
        <p:spPr>
          <a:xfrm flipH="1">
            <a:off x="2562425" y="4671305"/>
            <a:ext cx="353387" cy="2090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6516216" y="5045717"/>
            <a:ext cx="2304256" cy="3274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Απευθείας Κατάρτιση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6516216" y="5484720"/>
            <a:ext cx="2304256" cy="3274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Ηλ</a:t>
            </a:r>
            <a:r>
              <a:rPr lang="el-GR" dirty="0"/>
              <a:t>. Παρουσίαση</a:t>
            </a:r>
            <a:endParaRPr lang="en-US" dirty="0"/>
          </a:p>
        </p:txBody>
      </p:sp>
      <p:sp>
        <p:nvSpPr>
          <p:cNvPr id="44" name="Pfeil nach rechts 43"/>
          <p:cNvSpPr/>
          <p:nvPr/>
        </p:nvSpPr>
        <p:spPr>
          <a:xfrm>
            <a:off x="6156176" y="5524217"/>
            <a:ext cx="360040" cy="2090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699793" y="5812219"/>
            <a:ext cx="3607050" cy="92914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Math-GAMES</a:t>
            </a:r>
          </a:p>
          <a:p>
            <a:pPr algn="ctr"/>
            <a:r>
              <a:rPr lang="el-GR" sz="2000" b="1" dirty="0"/>
              <a:t>Αξιολογική Αναφορά</a:t>
            </a:r>
            <a:endParaRPr lang="de-DE" sz="2000" b="1" dirty="0"/>
          </a:p>
          <a:p>
            <a:pPr algn="ctr"/>
            <a:r>
              <a:rPr lang="de-DE" sz="1400" dirty="0"/>
              <a:t>(</a:t>
            </a:r>
            <a:r>
              <a:rPr lang="el-GR" sz="1400" dirty="0"/>
              <a:t>ψηφιακό βιβλίο σε </a:t>
            </a:r>
            <a:r>
              <a:rPr lang="de-DE" sz="1400" dirty="0"/>
              <a:t>EN)</a:t>
            </a:r>
            <a:endParaRPr lang="en-US" sz="1400" dirty="0"/>
          </a:p>
        </p:txBody>
      </p:sp>
      <p:sp>
        <p:nvSpPr>
          <p:cNvPr id="45" name="Rechteck 44"/>
          <p:cNvSpPr/>
          <p:nvPr/>
        </p:nvSpPr>
        <p:spPr>
          <a:xfrm>
            <a:off x="4716016" y="188640"/>
            <a:ext cx="4176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500" dirty="0">
                <a:solidFill>
                  <a:prstClr val="black"/>
                </a:solidFill>
              </a:rPr>
              <a:t>Πώς τα παιχνίδια μπορούν να βοηθήσουν στην 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l-GR" sz="1500" dirty="0">
                <a:solidFill>
                  <a:prstClr val="black"/>
                </a:solidFill>
              </a:rPr>
              <a:t>απόκτηση Μαθηματικής Γνώσης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el-GR" sz="1500" dirty="0">
                <a:solidFill>
                  <a:prstClr val="black"/>
                </a:solidFill>
              </a:rPr>
              <a:t>Μαθαίνεις να μετράς και να υπολογίζεις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el-GR" sz="1500" dirty="0">
                <a:solidFill>
                  <a:prstClr val="black"/>
                </a:solidFill>
              </a:rPr>
              <a:t>Μαθαίνεις τα βασικά στα Μαθηματικά, τη Στατιστική και τη Γεωμετρία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23528" y="22220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Δομή του Ευρωπαϊκού Προγράμματος </a:t>
            </a:r>
            <a:r>
              <a:rPr lang="de-DE" b="1" dirty="0"/>
              <a:t>Erasmus+ </a:t>
            </a:r>
            <a:r>
              <a:rPr lang="de-DE" b="1" dirty="0" err="1"/>
              <a:t>Math</a:t>
            </a:r>
            <a:r>
              <a:rPr lang="de-DE" b="1" dirty="0"/>
              <a:t>-GAMES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17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/>
      <p:bldP spid="12" grpId="0" animBg="1"/>
      <p:bldP spid="13" grpId="0" animBg="1"/>
      <p:bldP spid="19" grpId="0" animBg="1"/>
      <p:bldP spid="26" grpId="0"/>
      <p:bldP spid="27" grpId="0"/>
      <p:bldP spid="31" grpId="0" animBg="1"/>
      <p:bldP spid="38" grpId="0" animBg="1"/>
      <p:bldP spid="42" grpId="0" animBg="1"/>
      <p:bldP spid="43" grpId="0" animBg="1"/>
      <p:bldP spid="44" grpId="0" animBg="1"/>
      <p:bldP spid="10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94" y="369051"/>
            <a:ext cx="1267460" cy="1267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5" name="Rechteck 44"/>
          <p:cNvSpPr/>
          <p:nvPr/>
        </p:nvSpPr>
        <p:spPr>
          <a:xfrm>
            <a:off x="5148064" y="26064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Mankind and Mathematics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39334" y="260648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000" b="1" dirty="0"/>
              <a:t>Mathematics Learning </a:t>
            </a:r>
            <a:br>
              <a:rPr lang="en-US" sz="2000" b="1" dirty="0"/>
            </a:br>
            <a:r>
              <a:rPr lang="en-US" sz="2000" b="1" dirty="0"/>
              <a:t>by Games</a:t>
            </a:r>
          </a:p>
          <a:p>
            <a:r>
              <a:rPr lang="en-US" sz="2000" b="1" dirty="0">
                <a:solidFill>
                  <a:srgbClr val="15F7EC"/>
                </a:solidFill>
              </a:rPr>
              <a:t>Math-GAMES Project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Grafik 1073742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1" y="1772816"/>
            <a:ext cx="2125617" cy="17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9334" y="3573016"/>
            <a:ext cx="2946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5"/>
              </a:rPr>
              <a:t>https://www.youtube.com/watch?v=kcWdcGwd844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99792" y="4039164"/>
            <a:ext cx="6120680" cy="2276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l-GR" sz="1800" b="0" dirty="0"/>
              <a:t>Είναι γεγονός ότι οι ενήλικες χρειάζονται έστω μια ελάχιστη γνώση αριθμητικής ώστε να επιβιώσουν στον κόσμο μας. Η αριθμητική γνώση είναι απαραίτητη σε ένα μεγάλο εύρος δεξιοτήτων όπως:</a:t>
            </a: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dirty="0"/>
              <a:t>Ατομική διαχείριση των οικονομικών</a:t>
            </a: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dirty="0"/>
              <a:t>Επεξεργασία των δεδομένων</a:t>
            </a: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dirty="0"/>
              <a:t>τόσο στον χώρο εργασίας</a:t>
            </a: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dirty="0"/>
              <a:t>όσο και στις καθημερινές συναλλαγές</a:t>
            </a:r>
            <a:endParaRPr lang="en-GB" sz="1800" b="0" dirty="0"/>
          </a:p>
        </p:txBody>
      </p:sp>
      <p:sp>
        <p:nvSpPr>
          <p:cNvPr id="18" name="Rechteck 17"/>
          <p:cNvSpPr/>
          <p:nvPr/>
        </p:nvSpPr>
        <p:spPr>
          <a:xfrm>
            <a:off x="2699792" y="1772818"/>
            <a:ext cx="6120680" cy="1787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Ο Προμηθέας ήταν δεμένος σε ένα βράχο σαν τιμωρία γιατί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έκλεψε τη φωτιά από τους θεούς και την έδωσε στον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άνθρωπο για να τον σώσει αλλά επίσης και γιατί έδωσε στον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άνθρωπο τους αριθμούς και τη σημασία τους. Με αυτόν τον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τρόπο, ήδη 2.500 χρόνια πριν, ο Αισχύλος στον Προμηθέα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Δεσμώτη επιβεβαιώνει την σημασία των αριθμών για την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ανθρωπότητα</a:t>
            </a: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en-GB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5292080" y="3475118"/>
            <a:ext cx="936104" cy="70806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feld 1"/>
          <p:cNvSpPr txBox="1"/>
          <p:nvPr/>
        </p:nvSpPr>
        <p:spPr>
          <a:xfrm>
            <a:off x="454331" y="6381328"/>
            <a:ext cx="382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Math-GAMES </a:t>
            </a:r>
            <a:r>
              <a:rPr lang="de-DE" dirty="0" err="1"/>
              <a:t>Methodology</a:t>
            </a:r>
            <a:r>
              <a:rPr lang="de-DE" dirty="0"/>
              <a:t>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" grpId="0"/>
      <p:bldP spid="10" grpId="0" build="p" animBg="1"/>
      <p:bldP spid="1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 nach unten 7"/>
          <p:cNvSpPr/>
          <p:nvPr/>
        </p:nvSpPr>
        <p:spPr>
          <a:xfrm>
            <a:off x="719572" y="3194213"/>
            <a:ext cx="1224136" cy="122413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feil nach unten 6"/>
          <p:cNvSpPr/>
          <p:nvPr/>
        </p:nvSpPr>
        <p:spPr>
          <a:xfrm>
            <a:off x="683568" y="332656"/>
            <a:ext cx="1296144" cy="12241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323528" y="116632"/>
            <a:ext cx="849694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l-GR" sz="1800" b="0" dirty="0"/>
              <a:t>Κάθε άνθρωπος χρειάζεται μια </a:t>
            </a:r>
            <a:r>
              <a:rPr lang="el-GR" sz="1800" dirty="0"/>
              <a:t>βασική γνώση αριθμητικής</a:t>
            </a:r>
            <a:endParaRPr lang="en-GB" sz="1800" b="0" dirty="0"/>
          </a:p>
          <a:p>
            <a:pPr algn="l"/>
            <a:r>
              <a:rPr lang="el-GR" sz="1800" b="0" dirty="0"/>
              <a:t>Η Αριθμητική είναι όπως και ο αλφαβητισμός, εξαιρετικά απαραίτητα σε ένα μεγάλο εύρος βασικών δεξιοτήτων απαραίτητων στην καθημερινή ζωή μας</a:t>
            </a:r>
            <a:r>
              <a:rPr lang="en-US" sz="1800" b="0" dirty="0"/>
              <a:t>.</a:t>
            </a:r>
            <a:endParaRPr lang="en-GB" sz="1800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556792"/>
            <a:ext cx="8496944" cy="258532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Οι βασικές δεξιότητες κατοπτρίζονται στους βασικούς στόχους της μαθηματικής διδασκαλίας, οι οποίοι είναι να προετοιμάσουν τους μαθητές ώστε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να λύνουν προβλήματα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να επικοινωνούν και να κρίνουν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να δημιουργούν σχέσεις μεταξύ των μαθηματικών και των εφαρμογών τους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να αποκτούν μαθηματική γνώση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να εκτιμούν τα μαθηματικά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να παίρνουν αποφάσεις έχοντας γνώση όλων των παραμέτρων και να συνεισφέρουν στην κοινωνία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4422011"/>
            <a:ext cx="8427675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Ιδιαίτερα στην περίπτωση των </a:t>
            </a:r>
            <a:r>
              <a:rPr lang="el-GR" b="1" dirty="0">
                <a:solidFill>
                  <a:schemeClr val="bg1"/>
                </a:solidFill>
              </a:rPr>
              <a:t>Ενηλίκων Εκπαιδευομένων που μαθαίνουν με αργούς ρυθμούς</a:t>
            </a:r>
            <a:r>
              <a:rPr lang="el-GR" dirty="0">
                <a:solidFill>
                  <a:schemeClr val="bg1"/>
                </a:solidFill>
              </a:rPr>
              <a:t>, οι οποίοι εμφανίζουν κατά την διάρκεια κανονικών μαθημάτων ελλείψεις σε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κινητήρια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συναισθηματικά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γνωστικά και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κοινωνικά θέματα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l-GR" dirty="0">
                <a:solidFill>
                  <a:schemeClr val="bg1"/>
                </a:solidFill>
              </a:rPr>
              <a:t>Το αποτέλεσμα:1</a:t>
            </a:r>
            <a:r>
              <a:rPr lang="en-GB" dirty="0">
                <a:solidFill>
                  <a:schemeClr val="bg1"/>
                </a:solidFill>
              </a:rPr>
              <a:t>3% </a:t>
            </a:r>
            <a:r>
              <a:rPr lang="el-GR" dirty="0">
                <a:solidFill>
                  <a:schemeClr val="bg1"/>
                </a:solidFill>
              </a:rPr>
              <a:t>των ενηλίκων παρουσιάζουν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έλλειψη γνώσης αριθμητικής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3257" y="6453336"/>
            <a:ext cx="462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Math-GAMES </a:t>
            </a:r>
            <a:r>
              <a:rPr lang="de-DE" dirty="0" err="1"/>
              <a:t>Methodology</a:t>
            </a:r>
            <a:r>
              <a:rPr lang="de-DE" dirty="0"/>
              <a:t>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304256" cy="152436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1916832"/>
            <a:ext cx="2304256" cy="40318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Αποτελέσματα του Παιχνιδιού στους ενήλικες</a:t>
            </a:r>
            <a:r>
              <a:rPr lang="en-GB" sz="1600" dirty="0">
                <a:solidFill>
                  <a:schemeClr val="bg1"/>
                </a:solidFill>
              </a:rPr>
              <a:t>: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Το Παιχνίδι είναι διασκεδαστικό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Το συντροφικό Παιχνίδι  χτίζει ανθρώπινες σχέσεις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Το Παιχνίδι ενισχύει την δημιουργικότητα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Παίζοντας λύνονται προβλήματα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Όταν παίζεις πρέπει να δίνεις σημασία στους κανόνες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99792" y="1924396"/>
            <a:ext cx="2448272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Αποτελέσματα του Παιχνιδιού στην Μαθησιακή Συμπεριφορά: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Αυξάνεται το Ενδιαφέρον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Ενθαρρύνεται η Κινητοποίηση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Ο Ανταγωνισμός είναι Κοινωνικοποίηση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Τα Παιχνίδια αντιπροσωπεύουν την πραγματικότητα ως μοντέλο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Με το Παιχνίδι δημιουργείται ένα ευχάριστο και χαλαρωτικό περιβάλλον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2080" y="260648"/>
            <a:ext cx="3528392" cy="550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Αποτελέσματα του Παιχνιδιού στην εκπαίδευση των Μαθηματικών: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Μεγάλα κίνητρα για μάθηση όταν δουλεύεις με πράγματα που σε ευχαριστούν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Υψηλό αποτέλεσμα μάθησης από το χαρούμενο περιβάλλον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Προωθείται η κοινωνική συμπεριφορά στην επίλυση προβλημάτων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Ενθαρρύνονται οι ομιλητικές και γλωσσικές δεξιότητες που είναι απαραίτητες στην κατανόηση των  μαθηματικών προβλημάτων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Στα μαθηματικά όπως και στο παιχνίδι υπάρχει πάντα ένα μοντέλο από την πραγματικότητα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Παίζοντας συγκεκριμένα παιχνίδια ενισχύονται οι κινητικές δεξιότητες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Εφαρμόζονται στρατηγικές Επίλυσης και μαθηματικών κανόνων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2510038" cy="152436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4913" y="6268670"/>
            <a:ext cx="462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Math-GAMES </a:t>
            </a:r>
            <a:r>
              <a:rPr lang="de-DE" dirty="0" err="1"/>
              <a:t>Methodology</a:t>
            </a:r>
            <a:r>
              <a:rPr lang="de-DE" dirty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6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unten 6">
            <a:extLst>
              <a:ext uri="{FF2B5EF4-FFF2-40B4-BE49-F238E27FC236}">
                <a16:creationId xmlns:a16="http://schemas.microsoft.com/office/drawing/2014/main" id="{0261335B-87FF-47B9-82A3-0B1B923B3653}"/>
              </a:ext>
            </a:extLst>
          </p:cNvPr>
          <p:cNvSpPr/>
          <p:nvPr/>
        </p:nvSpPr>
        <p:spPr>
          <a:xfrm>
            <a:off x="3996264" y="50544"/>
            <a:ext cx="1296144" cy="9634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3732E090-576C-49DC-811B-243566EC9839}"/>
              </a:ext>
            </a:extLst>
          </p:cNvPr>
          <p:cNvSpPr txBox="1"/>
          <p:nvPr/>
        </p:nvSpPr>
        <p:spPr>
          <a:xfrm>
            <a:off x="323856" y="50544"/>
            <a:ext cx="84969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rgbClr val="FFFF00"/>
                </a:solidFill>
              </a:rPr>
              <a:t>Διάλεξε το κατάλληλο παιχνίδι!	</a:t>
            </a:r>
            <a:endParaRPr lang="de-DE" sz="1800" b="1" dirty="0">
              <a:solidFill>
                <a:srgbClr val="FFFF00"/>
              </a:solidFill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6DE5D355-A015-42DF-A5D8-1010D4F82AD5}"/>
              </a:ext>
            </a:extLst>
          </p:cNvPr>
          <p:cNvSpPr txBox="1"/>
          <p:nvPr/>
        </p:nvSpPr>
        <p:spPr>
          <a:xfrm>
            <a:off x="323199" y="1041416"/>
            <a:ext cx="8496944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</a:rPr>
              <a:t>Δώσε προσοχή στην μαθηματική ύλη που θα διδαχθεί: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Ψάξε στην Σύνοψη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Σημείωσε το κείμενο στο</a:t>
            </a:r>
            <a:r>
              <a:rPr lang="en-US" b="1" dirty="0">
                <a:solidFill>
                  <a:schemeClr val="bg1"/>
                </a:solidFill>
              </a:rPr>
              <a:t> Compendium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Δες την σελίδα στο εγχειρίδιο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Φτιάξε το κατάλληλο υλικό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134DFD72-B836-40D5-877B-E5A4A43C0047}"/>
              </a:ext>
            </a:extLst>
          </p:cNvPr>
          <p:cNvSpPr txBox="1"/>
          <p:nvPr/>
        </p:nvSpPr>
        <p:spPr>
          <a:xfrm>
            <a:off x="323199" y="3114138"/>
            <a:ext cx="8427675" cy="32932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b="1" dirty="0">
                <a:solidFill>
                  <a:schemeClr val="bg1"/>
                </a:solidFill>
              </a:rPr>
              <a:t>Βεβαιώσου ότι το παιχνίδι δίνει κίνητρα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Δώσε προσοχή στα αισθήματα των εκπαιδευόμενων και απάντησε τις ερωτήσεις:</a:t>
            </a:r>
            <a:endParaRPr lang="en-US" sz="16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Του αρέσει να παίζει μόνος του;</a:t>
            </a:r>
            <a:endParaRPr lang="en-US" sz="16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Του αρέσει να παίζει με αντίπαλο;</a:t>
            </a:r>
            <a:endParaRPr lang="en-US" sz="16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Του αρέσει να παίζει σαν μέλος μιας ομάδας;</a:t>
            </a:r>
            <a:endParaRPr lang="en-US" sz="16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Τι είδους παιχνίδια του αρέσει να παίζει;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Σημειώστε τους διάφορους τύπους παιχνιδιών:</a:t>
            </a:r>
            <a:endParaRPr lang="en-US" sz="16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Καθαρός τζόγος </a:t>
            </a: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l-GR" sz="1600" b="1" dirty="0">
                <a:solidFill>
                  <a:schemeClr val="bg1"/>
                </a:solidFill>
              </a:rPr>
              <a:t>για παράδειγμα Ζάρια, </a:t>
            </a:r>
            <a:r>
              <a:rPr lang="en-US" sz="1600" b="1" dirty="0">
                <a:solidFill>
                  <a:schemeClr val="bg1"/>
                </a:solidFill>
              </a:rPr>
              <a:t>Domino)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Καθαρά εγκεφαλικά παιχνίδια </a:t>
            </a: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l-GR" sz="1600" b="1" dirty="0">
                <a:solidFill>
                  <a:schemeClr val="bg1"/>
                </a:solidFill>
              </a:rPr>
              <a:t>για παράδειγμα </a:t>
            </a:r>
            <a:r>
              <a:rPr lang="en-US" sz="1600" b="1" dirty="0">
                <a:solidFill>
                  <a:schemeClr val="bg1"/>
                </a:solidFill>
              </a:rPr>
              <a:t> four-in-a-row, </a:t>
            </a:r>
            <a:r>
              <a:rPr lang="el-GR" sz="1600" b="1" dirty="0">
                <a:solidFill>
                  <a:schemeClr val="bg1"/>
                </a:solidFill>
              </a:rPr>
              <a:t>Σκάκι</a:t>
            </a:r>
            <a:r>
              <a:rPr lang="en-US" sz="1600" b="1" dirty="0">
                <a:solidFill>
                  <a:schemeClr val="bg1"/>
                </a:solidFill>
              </a:rPr>
              <a:t>, mill, lady)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Παιχνίδια που συνδυάζουν μυαλό και τύχη </a:t>
            </a: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l-GR" sz="1600" b="1" dirty="0" err="1">
                <a:solidFill>
                  <a:schemeClr val="bg1"/>
                </a:solidFill>
              </a:rPr>
              <a:t>π.χ</a:t>
            </a:r>
            <a:r>
              <a:rPr lang="en-US" sz="1600" b="1" dirty="0">
                <a:solidFill>
                  <a:schemeClr val="bg1"/>
                </a:solidFill>
              </a:rPr>
              <a:t> 17 and 4, Monopoly)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Παιχνίδια με Κίνηση </a:t>
            </a: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l-GR" sz="1600" b="1" dirty="0">
                <a:solidFill>
                  <a:schemeClr val="bg1"/>
                </a:solidFill>
              </a:rPr>
              <a:t>π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el-GR" sz="1600" b="1" dirty="0">
                <a:solidFill>
                  <a:schemeClr val="bg1"/>
                </a:solidFill>
              </a:rPr>
              <a:t>χ</a:t>
            </a:r>
            <a:r>
              <a:rPr lang="en-US" sz="1600" b="1" dirty="0">
                <a:solidFill>
                  <a:schemeClr val="bg1"/>
                </a:solidFill>
              </a:rPr>
              <a:t>, seven-step dance, bouncy play)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Παιχνίδια λεπτής κινητικότητας </a:t>
            </a: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l-GR" sz="1600" b="1" dirty="0">
                <a:solidFill>
                  <a:schemeClr val="bg1"/>
                </a:solidFill>
              </a:rPr>
              <a:t>π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el-GR" sz="1600" b="1" dirty="0">
                <a:solidFill>
                  <a:schemeClr val="bg1"/>
                </a:solidFill>
              </a:rPr>
              <a:t>χ</a:t>
            </a:r>
            <a:r>
              <a:rPr lang="en-US" sz="1600" b="1" dirty="0">
                <a:solidFill>
                  <a:schemeClr val="bg1"/>
                </a:solidFill>
              </a:rPr>
              <a:t>, Mikado, thread game)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b="1" dirty="0" err="1">
                <a:solidFill>
                  <a:schemeClr val="bg1"/>
                </a:solidFill>
              </a:rPr>
              <a:t>Παζλ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" name="Pfeil nach unten 6">
            <a:extLst>
              <a:ext uri="{FF2B5EF4-FFF2-40B4-BE49-F238E27FC236}">
                <a16:creationId xmlns:a16="http://schemas.microsoft.com/office/drawing/2014/main" id="{EB4B6A7E-9F3D-4B4D-BB3F-D552DCBD677B}"/>
              </a:ext>
            </a:extLst>
          </p:cNvPr>
          <p:cNvSpPr/>
          <p:nvPr/>
        </p:nvSpPr>
        <p:spPr>
          <a:xfrm>
            <a:off x="4022834" y="2138776"/>
            <a:ext cx="1296144" cy="96348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1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327617B9-1F96-488A-B13A-263E95841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60" y="0"/>
            <a:ext cx="520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Kreuzworträtsel enthält.&#10;&#10;Mit sehr hoher Zuverlässigkeit generierte Beschreibung">
            <a:extLst>
              <a:ext uri="{FF2B5EF4-FFF2-40B4-BE49-F238E27FC236}">
                <a16:creationId xmlns:a16="http://schemas.microsoft.com/office/drawing/2014/main" id="{C5A9A5B4-2201-46B1-8080-EB82E215D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48" y="0"/>
            <a:ext cx="5502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91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Bildschirmpräsentation (4:3)</PresentationFormat>
  <Paragraphs>133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115</cp:revision>
  <dcterms:created xsi:type="dcterms:W3CDTF">2015-10-21T14:12:34Z</dcterms:created>
  <dcterms:modified xsi:type="dcterms:W3CDTF">2018-03-06T17:30:47Z</dcterms:modified>
</cp:coreProperties>
</file>